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256" r:id="rId3"/>
    <p:sldId id="257" r:id="rId4"/>
    <p:sldId id="258" r:id="rId5"/>
    <p:sldId id="264" r:id="rId6"/>
    <p:sldId id="266" r:id="rId7"/>
    <p:sldId id="263" r:id="rId8"/>
    <p:sldId id="262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F0C"/>
    <a:srgbClr val="FFFA0A"/>
    <a:srgbClr val="FF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9"/>
    <p:restoredTop sz="94825"/>
  </p:normalViewPr>
  <p:slideViewPr>
    <p:cSldViewPr snapToGrid="0" snapToObjects="1">
      <p:cViewPr>
        <p:scale>
          <a:sx n="97" d="100"/>
          <a:sy n="97" d="100"/>
        </p:scale>
        <p:origin x="-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5037B-E675-C84B-8304-FD388047606C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6ACDF-C1D2-6F46-8C1D-13368B970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6ACDF-C1D2-6F46-8C1D-13368B970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5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6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76992-AC81-9C4B-8C16-274C6623FED9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904A5-AFDC-3940-B58C-DF315FC0D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73" y="392668"/>
            <a:ext cx="54864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-810905" y="5704671"/>
            <a:ext cx="1998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Paget Michael Creelman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67614" y="2001653"/>
            <a:ext cx="55308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For many </a:t>
            </a:r>
            <a:r>
              <a:rPr lang="en-US" altLang="zh-CN" sz="3600" b="1" dirty="0" smtClean="0">
                <a:latin typeface="CMU Bright Roman" charset="0"/>
                <a:ea typeface="CMU Bright Roman" charset="0"/>
                <a:cs typeface="CMU Bright Roman" charset="0"/>
              </a:rPr>
              <a:t>psychiatric symptoms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,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there is a mild form </a:t>
            </a:r>
            <a:r>
              <a:rPr lang="en-US" altLang="zh-CN" sz="3600" dirty="0" smtClean="0">
                <a:latin typeface="CMU Bright Roman" charset="0"/>
                <a:ea typeface="CMU Bright Roman" charset="0"/>
                <a:cs typeface="CMU Bright Roman" charset="0"/>
              </a:rPr>
              <a:t>of the same pattern of behavior that 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serves </a:t>
            </a:r>
            <a:r>
              <a:rPr lang="en-US" altLang="zh-CN" sz="3600" b="1" dirty="0">
                <a:latin typeface="CMU Bright Roman" charset="0"/>
                <a:ea typeface="CMU Bright Roman" charset="0"/>
                <a:cs typeface="CMU Bright Roman" charset="0"/>
              </a:rPr>
              <a:t>adaptive</a:t>
            </a:r>
            <a:r>
              <a:rPr lang="en-US" altLang="zh-CN" sz="3600" dirty="0">
                <a:latin typeface="CMU Bright Roman" charset="0"/>
                <a:ea typeface="CMU Bright Roman" charset="0"/>
                <a:cs typeface="CMU Bright Roman" charset="0"/>
              </a:rPr>
              <a:t> purposes in healthy people. </a:t>
            </a:r>
          </a:p>
        </p:txBody>
      </p:sp>
    </p:spTree>
    <p:extLst>
      <p:ext uri="{BB962C8B-B14F-4D97-AF65-F5344CB8AC3E}">
        <p14:creationId xmlns:p14="http://schemas.microsoft.com/office/powerpoint/2010/main" val="32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By Paget Michael Creelman - Own work, CC BY-SA 4.0,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=67346556</a:t>
            </a: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007" y="1008991"/>
            <a:ext cx="996380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Do computational quantities have physiological correlates?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sz="40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sz="40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… could this </a:t>
            </a:r>
            <a:r>
              <a:rPr lang="en-US" altLang="zh-CN" sz="3600" b="1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degree</a:t>
            </a:r>
            <a:r>
              <a:rPr lang="en-US" altLang="zh-CN" sz="3600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potentially be used as diagnostic tool in computational psychiatry?</a:t>
            </a: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 smtClean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marL="571500" indent="-571500">
              <a:buFont typeface=".AppleSystemUIFont" charset="-120"/>
              <a:buChar char="&gt;"/>
            </a:pPr>
            <a:endParaRPr lang="en-US" altLang="zh-CN" sz="4000" dirty="0">
              <a:solidFill>
                <a:schemeClr val="bg1"/>
              </a:solidFill>
              <a:latin typeface="CMU Bright Roman" charset="0"/>
              <a:ea typeface="CMU Bright Roman" charset="0"/>
              <a:cs typeface="CMU Bright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3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4456" y="2717073"/>
            <a:ext cx="5681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[experiment]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957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57273" y="492500"/>
            <a:ext cx="4878401" cy="6010102"/>
            <a:chOff x="3218873" y="598517"/>
            <a:chExt cx="4878401" cy="60101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873" y="598517"/>
              <a:ext cx="4878401" cy="6010102"/>
            </a:xfrm>
            <a:prstGeom prst="rect">
              <a:avLst/>
            </a:prstGeom>
          </p:spPr>
        </p:pic>
        <p:pic>
          <p:nvPicPr>
            <p:cNvPr id="1026" name="Picture 2" descr="Ã¼nfrappenstÃ¼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3749040" y="2170679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Ã¼nfrappenstÃ¼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45" b="94340" l="245" r="96569">
                          <a14:foregroundMark x1="59069" y1="34434" x2="59559" y2="71698"/>
                          <a14:foregroundMark x1="57598" y1="20755" x2="68137" y2="6604"/>
                          <a14:foregroundMark x1="71814" y1="9434" x2="71814" y2="9434"/>
                          <a14:foregroundMark x1="74755" y1="10849" x2="86275" y2="12736"/>
                          <a14:foregroundMark x1="93627" y1="20755" x2="96569" y2="40566"/>
                          <a14:foregroundMark x1="57843" y1="31132" x2="51716" y2="46698"/>
                          <a14:foregroundMark x1="51716" y1="48585" x2="55637" y2="72642"/>
                          <a14:foregroundMark x1="54167" y1="28302" x2="51716" y2="40094"/>
                          <a14:foregroundMark x1="22059" y1="10377" x2="23284" y2="95283"/>
                          <a14:foregroundMark x1="490" y1="50472" x2="14216" y2="59434"/>
                          <a14:foregroundMark x1="29167" y1="4245" x2="23039" y2="4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60"/>
            <a:stretch/>
          </p:blipFill>
          <p:spPr bwMode="auto">
            <a:xfrm>
              <a:off x="4342015" y="2170678"/>
              <a:ext cx="365760" cy="38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7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7126" y="432349"/>
            <a:ext cx="109600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The HGF </a:t>
            </a:r>
            <a:r>
              <a:rPr lang="mr-IN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–</a:t>
            </a:r>
            <a:r>
              <a:rPr lang="en-US" sz="44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A generative model of </a:t>
            </a:r>
            <a:r>
              <a:rPr lang="en-US" sz="4400" b="1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behavior</a:t>
            </a:r>
            <a:endParaRPr lang="en-US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8" b="24889"/>
          <a:stretch/>
        </p:blipFill>
        <p:spPr>
          <a:xfrm>
            <a:off x="705395" y="3750747"/>
            <a:ext cx="10586550" cy="13056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05394" y="2693473"/>
            <a:ext cx="10586552" cy="1489001"/>
            <a:chOff x="705394" y="2693473"/>
            <a:chExt cx="10586552" cy="148900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65" b="52831"/>
            <a:stretch/>
          </p:blipFill>
          <p:spPr>
            <a:xfrm>
              <a:off x="705394" y="2693473"/>
              <a:ext cx="10586552" cy="10383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49727" y="3558966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A0A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phasic</a:t>
              </a:r>
              <a:endParaRPr lang="en-US" sz="2400" dirty="0">
                <a:solidFill>
                  <a:srgbClr val="FFFA0A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5002" y="3558966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BFF0C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tonic</a:t>
              </a:r>
              <a:endParaRPr lang="en-US" sz="2400" dirty="0">
                <a:solidFill>
                  <a:srgbClr val="0BFF0C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867400" y="3511822"/>
              <a:ext cx="700034" cy="670652"/>
              <a:chOff x="5867400" y="3511822"/>
              <a:chExt cx="700034" cy="67065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6567434" y="3712917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867400" y="3731832"/>
                <a:ext cx="700034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884370" y="35118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705393" y="1495780"/>
            <a:ext cx="10586552" cy="1610369"/>
            <a:chOff x="705393" y="1495780"/>
            <a:chExt cx="10586552" cy="1610369"/>
          </a:xfrm>
        </p:grpSpPr>
        <p:grpSp>
          <p:nvGrpSpPr>
            <p:cNvPr id="31" name="Group 30"/>
            <p:cNvGrpSpPr/>
            <p:nvPr/>
          </p:nvGrpSpPr>
          <p:grpSpPr>
            <a:xfrm>
              <a:off x="705393" y="1495780"/>
              <a:ext cx="10586552" cy="1178778"/>
              <a:chOff x="705393" y="1495780"/>
              <a:chExt cx="10586552" cy="117877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4"/>
              <a:stretch/>
            </p:blipFill>
            <p:spPr>
              <a:xfrm>
                <a:off x="705393" y="1495780"/>
                <a:ext cx="10586552" cy="117877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7854081" y="1972468"/>
                <a:ext cx="29658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2"/>
                    </a:solidFill>
                    <a:latin typeface="CMU Serif Roman" charset="0"/>
                    <a:ea typeface="CMU Serif Roman" charset="0"/>
                    <a:cs typeface="CMU Serif Roman" charset="0"/>
                  </a:rPr>
                  <a:t>variance of volatility</a:t>
                </a:r>
                <a:endParaRPr lang="en-US" sz="2400" dirty="0">
                  <a:solidFill>
                    <a:srgbClr val="FF0002"/>
                  </a:solidFill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867275" y="2445022"/>
              <a:ext cx="4390022" cy="661127"/>
              <a:chOff x="4867275" y="2445022"/>
              <a:chExt cx="4390022" cy="66112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257297" y="2636592"/>
                <a:ext cx="0" cy="469557"/>
              </a:xfrm>
              <a:prstGeom prst="straightConnector1">
                <a:avLst/>
              </a:prstGeom>
              <a:ln w="349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67275" y="2655507"/>
                <a:ext cx="4390022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86325" y="2445022"/>
                <a:ext cx="0" cy="21062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/>
          <p:cNvSpPr txBox="1"/>
          <p:nvPr/>
        </p:nvSpPr>
        <p:spPr>
          <a:xfrm>
            <a:off x="3447192" y="3478870"/>
            <a:ext cx="5339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How can we simulate a </a:t>
            </a:r>
            <a:r>
              <a:rPr lang="en-US" sz="240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binary choice?</a:t>
            </a:r>
            <a:endParaRPr lang="en-US" sz="2400" dirty="0">
              <a:solidFill>
                <a:schemeClr val="bg1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8988" y="5089253"/>
            <a:ext cx="11176329" cy="1310685"/>
            <a:chOff x="528988" y="5089253"/>
            <a:chExt cx="11176329" cy="1310685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932" y="5699934"/>
              <a:ext cx="5680183" cy="70000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For every subject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𝑠</m:t>
                          </m:r>
                        </m:e>
                        <m:sub>
                          <m:r>
                            <a:rPr lang="de-AT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MU Serif Roman" charset="0"/>
                              <a:cs typeface="CMU Serif Roman" charset="0"/>
                            </a:rPr>
                            <m:t>𝑖</m:t>
                          </m:r>
                        </m:sub>
                      </m:sSub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∈</m:t>
                      </m:r>
                      <m:r>
                        <a:rPr lang="de-AT" sz="2000" b="0" i="1" smtClean="0">
                          <a:solidFill>
                            <a:schemeClr val="bg1"/>
                          </a:solidFill>
                          <a:latin typeface="Cambria Math" charset="0"/>
                          <a:ea typeface="CMU Serif Roman" charset="0"/>
                          <a:cs typeface="CMU Serif Roman" charset="0"/>
                        </a:rPr>
                        <m:t>𝑆</m:t>
                      </m:r>
                    </m:oMath>
                  </a14:m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,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we fit an HGF and obtain parameter sets for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neutral 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and </a:t>
                  </a:r>
                  <a:r>
                    <a:rPr lang="en-US" sz="2000" i="1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aversive</a:t>
                  </a:r>
                  <a:r>
                    <a:rPr lang="en-US" sz="2000" dirty="0" smtClean="0">
                      <a:solidFill>
                        <a:schemeClr val="bg1"/>
                      </a:solidFill>
                      <a:latin typeface="CMU Serif Roman" charset="0"/>
                      <a:ea typeface="CMU Serif Roman" charset="0"/>
                      <a:cs typeface="CMU Serif Roman" charset="0"/>
                    </a:rPr>
                    <a:t> blocks.</a:t>
                  </a:r>
                  <a:endParaRPr lang="en-US" sz="2000" dirty="0">
                    <a:solidFill>
                      <a:schemeClr val="bg1"/>
                    </a:solidFill>
                    <a:latin typeface="CMU Serif Roman" charset="0"/>
                    <a:ea typeface="CMU Serif Roman" charset="0"/>
                    <a:cs typeface="CMU Serif Roman" charset="0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88" y="5089253"/>
                  <a:ext cx="1117632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0" t="-6154" r="-600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02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444343" y="4038107"/>
            <a:ext cx="4909457" cy="8368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The HGF </a:t>
            </a:r>
            <a:r>
              <a:rPr lang="mr-IN" dirty="0" smtClean="0">
                <a:latin typeface="CMU Sans Serif Medium" charset="0"/>
                <a:ea typeface="CMU Sans Serif Medium" charset="0"/>
                <a:cs typeface="CMU Sans Serif Medium" charset="0"/>
              </a:rPr>
              <a:t>–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A generative model of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behavior</a:t>
            </a:r>
            <a:endParaRPr lang="en-US" b="1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22752" cy="4891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343" y="2283781"/>
            <a:ext cx="5332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STIMULUS CATEGORY and TENDENCY to be read in </a:t>
            </a:r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cue-stimulus-contingency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terms:</a:t>
            </a:r>
          </a:p>
          <a:p>
            <a:endParaRPr lang="en-US" dirty="0" smtClean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is defined as square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tone or circle  no tone</a:t>
            </a:r>
          </a:p>
          <a:p>
            <a:r>
              <a:rPr lang="en-US" b="1" dirty="0" smtClean="0">
                <a:latin typeface="CMU Sans Serif Medium" charset="0"/>
                <a:ea typeface="CMU Sans Serif Medium" charset="0"/>
                <a:cs typeface="CMU Sans Serif Medium" charset="0"/>
              </a:rPr>
              <a:t>0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</a:rPr>
              <a:t>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</a:rPr>
              <a:t>is defined as square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no tone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or circle </a:t>
            </a:r>
            <a:r>
              <a:rPr lang="en-US" dirty="0" smtClean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 </a:t>
            </a:r>
            <a:r>
              <a:rPr lang="en-US" dirty="0">
                <a:latin typeface="CMU Sans Serif Medium" charset="0"/>
                <a:ea typeface="CMU Sans Serif Medium" charset="0"/>
                <a:cs typeface="CMU Sans Serif Medium" charset="0"/>
                <a:sym typeface="Wingdings"/>
              </a:rPr>
              <a:t>tone</a:t>
            </a:r>
          </a:p>
          <a:p>
            <a:endParaRPr lang="en-US" dirty="0"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4343" y="4136276"/>
            <a:ext cx="4798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To what degree do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aversive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vs.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neutral</a:t>
            </a:r>
            <a:r>
              <a:rPr lang="en-US" altLang="zh-CN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 stimuli </a:t>
            </a:r>
            <a:r>
              <a:rPr lang="en-US" altLang="zh-CN" b="1" dirty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bias behavior</a:t>
            </a:r>
            <a:r>
              <a:rPr lang="en-US" altLang="zh-CN" dirty="0" smtClean="0">
                <a:solidFill>
                  <a:schemeClr val="bg1"/>
                </a:solidFill>
                <a:latin typeface="CMU Bright Roman" charset="0"/>
                <a:ea typeface="CMU Bright Roman" charset="0"/>
                <a:cs typeface="CMU Bright Roman" charset="0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079" y="4973109"/>
            <a:ext cx="5017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CMU Bright Roman" charset="0"/>
              <a:ea typeface="CMU Bright Roman" charset="0"/>
              <a:cs typeface="CMU Bright Roman" charset="0"/>
            </a:endParaRPr>
          </a:p>
          <a:p>
            <a:r>
              <a:rPr lang="en-US" altLang="zh-CN" dirty="0">
                <a:latin typeface="CMU Bright Roman" charset="0"/>
                <a:ea typeface="CMU Bright Roman" charset="0"/>
                <a:cs typeface="CMU Bright Roman" charset="0"/>
              </a:rPr>
              <a:t>Fit HGFs for both neutral and aversive blocks for all subjects and compare parameters.</a:t>
            </a:r>
          </a:p>
        </p:txBody>
      </p:sp>
    </p:spTree>
    <p:extLst>
      <p:ext uri="{BB962C8B-B14F-4D97-AF65-F5344CB8AC3E}">
        <p14:creationId xmlns:p14="http://schemas.microsoft.com/office/powerpoint/2010/main" val="17912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5287" y="2725951"/>
            <a:ext cx="41745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/>
              <a:t>[analysis]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919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177</Words>
  <Application>Microsoft Macintosh PowerPoint</Application>
  <PresentationFormat>Widescreen</PresentationFormat>
  <Paragraphs>26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.AppleSystemUIFont</vt:lpstr>
      <vt:lpstr>Calibri</vt:lpstr>
      <vt:lpstr>Cambria Math</vt:lpstr>
      <vt:lpstr>CMU Bright Roman</vt:lpstr>
      <vt:lpstr>CMU Sans Serif Medium</vt:lpstr>
      <vt:lpstr>CMU Serif Roman</vt:lpstr>
      <vt:lpstr>Corbel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HGF – A generative model of behavior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Moritz Gruber</dc:creator>
  <cp:lastModifiedBy>Moritz Gruber</cp:lastModifiedBy>
  <cp:revision>19</cp:revision>
  <dcterms:created xsi:type="dcterms:W3CDTF">2018-05-26T16:00:02Z</dcterms:created>
  <dcterms:modified xsi:type="dcterms:W3CDTF">2018-05-31T07:24:45Z</dcterms:modified>
</cp:coreProperties>
</file>